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3" r:id="rId5"/>
    <p:sldId id="266" r:id="rId6"/>
    <p:sldId id="262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4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7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6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63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9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0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7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7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73" y="333137"/>
            <a:ext cx="78486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Objective 1</a:t>
            </a:r>
            <a:r>
              <a:rPr lang="en-US" sz="2200" dirty="0" smtClean="0">
                <a:solidFill>
                  <a:schemeClr val="accent2"/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 smtClean="0"/>
              <a:t>To increase resilience of  smallholder production systems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>
                <a:solidFill>
                  <a:schemeClr val="accent2"/>
                </a:solidFill>
              </a:rPr>
              <a:t>Output </a:t>
            </a:r>
          </a:p>
          <a:p>
            <a:r>
              <a:rPr lang="en-US" sz="2200" dirty="0" smtClean="0"/>
              <a:t>-Integrated crop-livestock systems developed to improve productivity,  profitability and reduce risk of smallholder farmers without degrading the natural resource base</a:t>
            </a:r>
          </a:p>
          <a:p>
            <a:endParaRPr lang="en-US" sz="2200" dirty="0" smtClean="0"/>
          </a:p>
          <a:p>
            <a:r>
              <a:rPr lang="en-US" sz="2200" dirty="0" smtClean="0">
                <a:solidFill>
                  <a:schemeClr val="accent2"/>
                </a:solidFill>
              </a:rPr>
              <a:t>Activities</a:t>
            </a:r>
          </a:p>
          <a:p>
            <a:r>
              <a:rPr lang="en-US" sz="2200" dirty="0" smtClean="0"/>
              <a:t>1.1-Adapt and validate promising crop-livestock productivity enhancing and climate change resilient technologies identified during Phase 1 for targeted farm typologies</a:t>
            </a:r>
          </a:p>
          <a:p>
            <a:r>
              <a:rPr lang="en-US" sz="2200" dirty="0" smtClean="0"/>
              <a:t>1.2-Assess socio-economic feasibility (economic analysis, risk assessment, constraints to adoption, household </a:t>
            </a:r>
            <a:r>
              <a:rPr lang="en-US" sz="2200" dirty="0" err="1" smtClean="0"/>
              <a:t>labour</a:t>
            </a:r>
            <a:r>
              <a:rPr lang="en-US" sz="2200" dirty="0" smtClean="0"/>
              <a:t> requirement and division  </a:t>
            </a:r>
            <a:r>
              <a:rPr lang="en-US" sz="2200" dirty="0" err="1" smtClean="0"/>
              <a:t>etc</a:t>
            </a:r>
            <a:r>
              <a:rPr lang="en-US" sz="2200" dirty="0" smtClean="0"/>
              <a:t>) of integrated technologies</a:t>
            </a:r>
          </a:p>
          <a:p>
            <a:r>
              <a:rPr lang="en-US" sz="2200" dirty="0" smtClean="0"/>
              <a:t>1.3 Monitor and document adoption and adaptation of technologies by gender</a:t>
            </a:r>
          </a:p>
          <a:p>
            <a:r>
              <a:rPr lang="en-US" sz="2200" dirty="0" smtClean="0"/>
              <a:t>1.4-Quantify nutrient flows and resources use efficiency in integrated systems </a:t>
            </a:r>
          </a:p>
        </p:txBody>
      </p:sp>
    </p:spTree>
    <p:extLst>
      <p:ext uri="{BB962C8B-B14F-4D97-AF65-F5344CB8AC3E}">
        <p14:creationId xmlns:p14="http://schemas.microsoft.com/office/powerpoint/2010/main" val="16558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8600"/>
            <a:ext cx="8458200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Objective 1</a:t>
            </a:r>
            <a:r>
              <a:rPr lang="en-US" sz="2200" dirty="0" smtClean="0">
                <a:solidFill>
                  <a:schemeClr val="accent2"/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 smtClean="0"/>
              <a:t>To increase resilience of  smallholder production systems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Activities</a:t>
            </a:r>
          </a:p>
          <a:p>
            <a:r>
              <a:rPr lang="en-US" sz="2200" dirty="0" smtClean="0"/>
              <a:t>1.5-Model </a:t>
            </a:r>
            <a:r>
              <a:rPr lang="en-US" sz="2200" dirty="0"/>
              <a:t>different scenarios (e.g. tradeoffs) of intensification options for different farm typologies </a:t>
            </a:r>
          </a:p>
          <a:p>
            <a:r>
              <a:rPr lang="en-US" sz="2200" dirty="0" smtClean="0"/>
              <a:t>1.6- Develop decision support tools for resilient production systems</a:t>
            </a:r>
          </a:p>
          <a:p>
            <a:r>
              <a:rPr lang="en-US" sz="2200" dirty="0" smtClean="0"/>
              <a:t>1.7-Strengthening capacity of farmers, extension workers and students, farmers etc. in integrated technologies </a:t>
            </a:r>
          </a:p>
          <a:p>
            <a:endParaRPr lang="en-US" sz="2200" dirty="0"/>
          </a:p>
          <a:p>
            <a:r>
              <a:rPr lang="en-US" sz="2200" dirty="0" smtClean="0">
                <a:solidFill>
                  <a:schemeClr val="accent2"/>
                </a:solidFill>
              </a:rPr>
              <a:t>Research questions</a:t>
            </a:r>
          </a:p>
          <a:p>
            <a:r>
              <a:rPr lang="en-US" sz="2200" dirty="0" smtClean="0"/>
              <a:t>-Which combinations of technologies (crop, livestock, soil, water, vegetable) will lead to  improved whole farm productivity and profitability?</a:t>
            </a:r>
          </a:p>
          <a:p>
            <a:r>
              <a:rPr lang="en-US" sz="2200" dirty="0" smtClean="0"/>
              <a:t>-Which of these combinations of technologies have high potential for adoption by smallholder farmers?</a:t>
            </a:r>
          </a:p>
          <a:p>
            <a:r>
              <a:rPr lang="en-US" sz="2200" dirty="0" smtClean="0"/>
              <a:t>-what are the enabling institutional and policy environments to facilitate adoption of resilient production systems?</a:t>
            </a:r>
          </a:p>
          <a:p>
            <a:r>
              <a:rPr lang="en-US" sz="2200" dirty="0"/>
              <a:t>-What are the </a:t>
            </a:r>
            <a:r>
              <a:rPr lang="en-US" sz="2200" dirty="0" smtClean="0"/>
              <a:t>socio-economic and cultural barriers </a:t>
            </a:r>
            <a:r>
              <a:rPr lang="en-US" sz="2200" dirty="0"/>
              <a:t>to </a:t>
            </a:r>
            <a:r>
              <a:rPr lang="en-US" sz="2200" dirty="0" smtClean="0"/>
              <a:t>adoption of integrated crop-livestock technologies and </a:t>
            </a:r>
            <a:r>
              <a:rPr lang="en-US" sz="2200" dirty="0"/>
              <a:t>how could they be overcome?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83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7848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Objective 2</a:t>
            </a:r>
            <a:r>
              <a:rPr lang="en-US" sz="2200" dirty="0" smtClean="0"/>
              <a:t> Nutrition, food safety and value addition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>
                <a:solidFill>
                  <a:schemeClr val="accent2"/>
                </a:solidFill>
              </a:rPr>
              <a:t>Outputs</a:t>
            </a:r>
          </a:p>
          <a:p>
            <a:pPr marL="457200" indent="-457200">
              <a:buAutoNum type="arabicPeriod"/>
            </a:pPr>
            <a:r>
              <a:rPr lang="en-US" sz="2200" dirty="0" smtClean="0"/>
              <a:t>Improving household food and nutritional security, particularly the vulnerable groups (e.g. pregnant women, children, elderly </a:t>
            </a:r>
            <a:r>
              <a:rPr lang="en-US" sz="2200" dirty="0" err="1" smtClean="0"/>
              <a:t>etc</a:t>
            </a:r>
            <a:r>
              <a:rPr lang="en-US" sz="2200" dirty="0" smtClean="0"/>
              <a:t>) through:</a:t>
            </a:r>
          </a:p>
          <a:p>
            <a:pPr marL="514350" indent="-514350">
              <a:buAutoNum type="romanLcParenBoth"/>
            </a:pPr>
            <a:r>
              <a:rPr lang="en-US" sz="2200" dirty="0" smtClean="0"/>
              <a:t>Increased availability, access and consumption of diverse nutritious food;</a:t>
            </a:r>
          </a:p>
          <a:p>
            <a:pPr marL="514350" indent="-514350">
              <a:buAutoNum type="romanLcParenBoth"/>
            </a:pPr>
            <a:r>
              <a:rPr lang="en-US" sz="2200" dirty="0" smtClean="0"/>
              <a:t>Creating awareness and demand for nutritious and safe food</a:t>
            </a:r>
          </a:p>
          <a:p>
            <a:pPr marL="514350" indent="-514350">
              <a:buAutoNum type="romanLcParenBoth"/>
            </a:pPr>
            <a:r>
              <a:rPr lang="en-US" sz="2200" dirty="0" smtClean="0"/>
              <a:t>Improving capacity in good nutrition practices</a:t>
            </a:r>
          </a:p>
          <a:p>
            <a:pPr marL="514350" indent="-514350">
              <a:buAutoNum type="romanLcParenBoth"/>
            </a:pPr>
            <a:r>
              <a:rPr lang="en-US" sz="2200" dirty="0" smtClean="0"/>
              <a:t>Mitigation of </a:t>
            </a:r>
            <a:r>
              <a:rPr lang="en-US" sz="2200" dirty="0" err="1" smtClean="0"/>
              <a:t>mycotoxin</a:t>
            </a:r>
            <a:r>
              <a:rPr lang="en-US" sz="2200" dirty="0" smtClean="0"/>
              <a:t> contamination</a:t>
            </a:r>
          </a:p>
          <a:p>
            <a:r>
              <a:rPr lang="en-US" sz="2200" dirty="0" smtClean="0"/>
              <a:t>2. Reducing post-harvest loss and improving shelf life through better pre-harvest, harvest and post-harvest practices.</a:t>
            </a:r>
          </a:p>
          <a:p>
            <a:r>
              <a:rPr lang="en-US" sz="2200" dirty="0" smtClean="0"/>
              <a:t>3. Improve the market value of agricultural produce through value addition thereby increasing household income and nutritional value</a:t>
            </a:r>
          </a:p>
          <a:p>
            <a:endParaRPr lang="en-US" sz="2200" dirty="0" smtClean="0">
              <a:solidFill>
                <a:schemeClr val="accent2"/>
              </a:solidFill>
            </a:endParaRPr>
          </a:p>
          <a:p>
            <a:endParaRPr lang="en-US" sz="22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80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78486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Objective 2:</a:t>
            </a:r>
            <a:r>
              <a:rPr lang="en-US" sz="2200" dirty="0" smtClean="0"/>
              <a:t> Nutrition, food safety and value addition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>
                <a:solidFill>
                  <a:schemeClr val="accent2"/>
                </a:solidFill>
              </a:rPr>
              <a:t>Research Question</a:t>
            </a:r>
          </a:p>
          <a:p>
            <a:r>
              <a:rPr lang="en-US" sz="2200" dirty="0" smtClean="0"/>
              <a:t>-How does better access to, control and decision making over agricultural production assets (land, </a:t>
            </a:r>
            <a:r>
              <a:rPr lang="en-US" sz="2200" dirty="0" err="1" smtClean="0"/>
              <a:t>labour</a:t>
            </a:r>
            <a:r>
              <a:rPr lang="en-US" sz="2200" dirty="0" smtClean="0"/>
              <a:t>, credit, inputs, services etc.) impact  on household nutritional outcome, particularly of the vulnerable groups? </a:t>
            </a:r>
          </a:p>
          <a:p>
            <a:r>
              <a:rPr lang="en-US" sz="2200" dirty="0" smtClean="0"/>
              <a:t>-What are the socio-cultural barriers to improved nutritional practices and how could they be overcome?</a:t>
            </a:r>
          </a:p>
          <a:p>
            <a:r>
              <a:rPr lang="en-US" sz="2200" dirty="0" smtClean="0"/>
              <a:t>-Which combinations of technology packages can enhance food safety and household nutrition?</a:t>
            </a:r>
          </a:p>
          <a:p>
            <a:r>
              <a:rPr lang="en-US" sz="2200" dirty="0" smtClean="0"/>
              <a:t>-To what extent can the various crop processing (handling) and storage technologies mitigate </a:t>
            </a:r>
            <a:r>
              <a:rPr lang="en-US" sz="2200" dirty="0" err="1" smtClean="0"/>
              <a:t>mycotoxin</a:t>
            </a:r>
            <a:r>
              <a:rPr lang="en-US" sz="2200" dirty="0" smtClean="0"/>
              <a:t> contamination in food?</a:t>
            </a:r>
          </a:p>
          <a:p>
            <a:r>
              <a:rPr lang="en-US" sz="2200" dirty="0" smtClean="0"/>
              <a:t>-What are the best delivery mechanisms to educate farm households about improved food and nutritional practices.</a:t>
            </a:r>
            <a:endParaRPr lang="en-US" sz="22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53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33400"/>
            <a:ext cx="83058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Objective 2:</a:t>
            </a:r>
            <a:r>
              <a:rPr lang="en-US" sz="2200" dirty="0" smtClean="0"/>
              <a:t> Nutrition, food safety and value addition</a:t>
            </a:r>
            <a:endParaRPr lang="en-US" sz="2200" dirty="0" smtClean="0"/>
          </a:p>
          <a:p>
            <a:endParaRPr lang="en-US" sz="2000" dirty="0" smtClean="0">
              <a:solidFill>
                <a:schemeClr val="accent2"/>
              </a:solidFill>
            </a:endParaRPr>
          </a:p>
          <a:p>
            <a:r>
              <a:rPr lang="en-US" sz="2000" dirty="0" smtClean="0">
                <a:solidFill>
                  <a:schemeClr val="accent2"/>
                </a:solidFill>
              </a:rPr>
              <a:t>Activities </a:t>
            </a:r>
          </a:p>
          <a:p>
            <a:r>
              <a:rPr lang="en-US" sz="2000" dirty="0" smtClean="0"/>
              <a:t>1.1-Promote nutrition sensitive agricultural production practices (e.g. home garden, backyard poultry </a:t>
            </a:r>
            <a:r>
              <a:rPr lang="en-US" sz="2000" dirty="0" err="1" smtClean="0"/>
              <a:t>etc</a:t>
            </a:r>
            <a:r>
              <a:rPr lang="en-US" sz="2000" dirty="0" smtClean="0"/>
              <a:t>) by women</a:t>
            </a:r>
          </a:p>
          <a:p>
            <a:r>
              <a:rPr lang="en-US" sz="2000" dirty="0" smtClean="0"/>
              <a:t>1.2-Conduct study on household nutrient intake from diverse food sources and impact on nutritional status of women and children </a:t>
            </a:r>
          </a:p>
          <a:p>
            <a:r>
              <a:rPr lang="en-US" sz="2000" dirty="0" smtClean="0"/>
              <a:t>1.3-Build awareness on consumption of diversified diet by pregnant women and children (under 2 years)</a:t>
            </a:r>
          </a:p>
          <a:p>
            <a:r>
              <a:rPr lang="en-US" sz="2000" dirty="0" smtClean="0"/>
              <a:t>1.4-Build capacity of women and extension workers in improved nutrition practices </a:t>
            </a:r>
          </a:p>
          <a:p>
            <a:r>
              <a:rPr lang="en-US" sz="2000" dirty="0" smtClean="0"/>
              <a:t>1.5-Assess </a:t>
            </a:r>
            <a:r>
              <a:rPr lang="en-US" sz="2000" dirty="0" err="1" smtClean="0"/>
              <a:t>mycotoxin</a:t>
            </a:r>
            <a:r>
              <a:rPr lang="en-US" sz="2000" dirty="0" smtClean="0"/>
              <a:t> contamination level in maize and groundnut in the intervention areas (at market and households)</a:t>
            </a:r>
          </a:p>
          <a:p>
            <a:r>
              <a:rPr lang="en-US" sz="2000" dirty="0" smtClean="0"/>
              <a:t>2.1-Test and validate technologies for pre-harvest, harvest and post-harvest management </a:t>
            </a:r>
          </a:p>
          <a:p>
            <a:r>
              <a:rPr lang="en-US" sz="2000" dirty="0" smtClean="0"/>
              <a:t>2.2-Assess post harvest losses of major agricultural produce</a:t>
            </a:r>
          </a:p>
          <a:p>
            <a:r>
              <a:rPr lang="en-US" sz="2000" dirty="0" smtClean="0"/>
              <a:t>2.3- Train extension workers and farmers  in proven post harvest loss reducing technologies</a:t>
            </a:r>
          </a:p>
          <a:p>
            <a:r>
              <a:rPr lang="en-US" sz="2000" dirty="0" smtClean="0"/>
              <a:t>3.1 Test, validate and disseminate technologies for value addition for selected crop and livestock products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89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8153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Objective 3:</a:t>
            </a:r>
            <a:r>
              <a:rPr lang="en-US" sz="2400" dirty="0" smtClean="0"/>
              <a:t> Market, Institution and Gender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2"/>
                </a:solidFill>
              </a:rPr>
              <a:t>Output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Enhancing institutional options to improve:</a:t>
            </a:r>
          </a:p>
          <a:p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market access (both agricultural inputs and outputs)</a:t>
            </a:r>
          </a:p>
          <a:p>
            <a:r>
              <a:rPr lang="en-US" sz="2400" dirty="0" smtClean="0"/>
              <a:t>(ii) Access to sustainable intensification technologies</a:t>
            </a:r>
          </a:p>
          <a:p>
            <a:r>
              <a:rPr lang="en-US" sz="2400" dirty="0" smtClean="0"/>
              <a:t>2. </a:t>
            </a:r>
            <a:r>
              <a:rPr lang="en-US" sz="2400" dirty="0" smtClean="0"/>
              <a:t>To </a:t>
            </a:r>
            <a:r>
              <a:rPr lang="en-US" sz="2400" dirty="0"/>
              <a:t>empower the </a:t>
            </a:r>
            <a:r>
              <a:rPr lang="en-US" sz="2400" dirty="0" smtClean="0"/>
              <a:t>vulnerable groups (women and youth) for equitable access to and control of production assets (land, </a:t>
            </a:r>
            <a:r>
              <a:rPr lang="en-US" sz="2400" dirty="0" err="1" smtClean="0"/>
              <a:t>labour</a:t>
            </a:r>
            <a:r>
              <a:rPr lang="en-US" sz="2400" dirty="0" smtClean="0"/>
              <a:t>, credit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dirty="0" smtClean="0">
                <a:solidFill>
                  <a:schemeClr val="accent2"/>
                </a:solidFill>
              </a:rPr>
              <a:t>Research Question</a:t>
            </a:r>
          </a:p>
          <a:p>
            <a:r>
              <a:rPr lang="en-US" sz="2400" dirty="0" smtClean="0"/>
              <a:t>-How do technologies promoted by the project affect household </a:t>
            </a:r>
            <a:r>
              <a:rPr lang="en-US" sz="2400" dirty="0" err="1" smtClean="0"/>
              <a:t>labour</a:t>
            </a:r>
            <a:r>
              <a:rPr lang="en-US" sz="2400" dirty="0" smtClean="0"/>
              <a:t>, decision making and asset allocation?</a:t>
            </a:r>
          </a:p>
          <a:p>
            <a:r>
              <a:rPr lang="en-US" sz="2400" dirty="0" smtClean="0"/>
              <a:t>-How do the local socio-cultural and institutional environments affect adoption of integrated crop-livestock technologies?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509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2389"/>
            <a:ext cx="8458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Objective 3:</a:t>
            </a:r>
            <a:r>
              <a:rPr lang="en-US" sz="2400" dirty="0" smtClean="0"/>
              <a:t> Market, Institution and Gender</a:t>
            </a:r>
            <a:endParaRPr lang="en-US" sz="2400" dirty="0" smtClean="0"/>
          </a:p>
          <a:p>
            <a:r>
              <a:rPr lang="en-US" sz="2400" dirty="0" smtClean="0">
                <a:solidFill>
                  <a:schemeClr val="accent2"/>
                </a:solidFill>
              </a:rPr>
              <a:t>Activities</a:t>
            </a:r>
          </a:p>
          <a:p>
            <a:r>
              <a:rPr lang="en-US" sz="2400" dirty="0" smtClean="0"/>
              <a:t>1.1-Assess gender disaggregated market opportunities for smallholder crop-livestock farmers </a:t>
            </a:r>
          </a:p>
          <a:p>
            <a:r>
              <a:rPr lang="en-US" sz="2400" dirty="0" smtClean="0"/>
              <a:t>1.2-Capitalize on existing market information systems </a:t>
            </a:r>
          </a:p>
          <a:p>
            <a:r>
              <a:rPr lang="en-US" sz="2400" dirty="0" smtClean="0"/>
              <a:t>1.3 Assess and adapt  tools to facilitate real time delivery of market information for informed decision making by  smallholder farmers</a:t>
            </a:r>
            <a:endParaRPr lang="en-US" sz="2400" dirty="0"/>
          </a:p>
          <a:p>
            <a:r>
              <a:rPr lang="en-US" sz="2400" dirty="0" smtClean="0"/>
              <a:t>1.4-Study </a:t>
            </a:r>
            <a:r>
              <a:rPr lang="en-US" sz="2400" dirty="0" smtClean="0"/>
              <a:t>constraints to optimal services from the </a:t>
            </a:r>
            <a:r>
              <a:rPr lang="en-US" sz="2400" dirty="0" smtClean="0"/>
              <a:t>input and output dealers, credit and other service providers and develop strategies to overcome them</a:t>
            </a:r>
          </a:p>
          <a:p>
            <a:r>
              <a:rPr lang="en-US" sz="2400" dirty="0" smtClean="0"/>
              <a:t>2.1 Gender analysis of access to and control over household productive assets</a:t>
            </a:r>
          </a:p>
          <a:p>
            <a:r>
              <a:rPr lang="en-US" sz="2400" dirty="0" smtClean="0"/>
              <a:t>2.2 Analysis o existing local institutions governing access and contro</a:t>
            </a:r>
            <a:r>
              <a:rPr lang="en-US" sz="2400" dirty="0" smtClean="0"/>
              <a:t>l over productive assets</a:t>
            </a:r>
            <a:endParaRPr lang="en-US" sz="2400" dirty="0" smtClean="0"/>
          </a:p>
          <a:p>
            <a:r>
              <a:rPr lang="en-US" sz="2400" dirty="0" smtClean="0"/>
              <a:t>2.3 Capacity building on gender mainstreaming for researchers and extension workers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037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799</Words>
  <Application>Microsoft Office PowerPoint</Application>
  <PresentationFormat>On-screen Show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</dc:creator>
  <cp:lastModifiedBy>AA</cp:lastModifiedBy>
  <cp:revision>26</cp:revision>
  <dcterms:created xsi:type="dcterms:W3CDTF">2016-02-17T08:53:19Z</dcterms:created>
  <dcterms:modified xsi:type="dcterms:W3CDTF">2016-02-17T17:49:03Z</dcterms:modified>
</cp:coreProperties>
</file>